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57" r:id="rId2"/>
    <p:sldId id="358" r:id="rId3"/>
    <p:sldId id="345" r:id="rId4"/>
    <p:sldId id="343" r:id="rId5"/>
    <p:sldId id="344" r:id="rId6"/>
    <p:sldId id="313" r:id="rId7"/>
    <p:sldId id="293" r:id="rId8"/>
    <p:sldId id="257" r:id="rId9"/>
    <p:sldId id="258" r:id="rId10"/>
    <p:sldId id="259" r:id="rId11"/>
    <p:sldId id="359" r:id="rId12"/>
    <p:sldId id="260" r:id="rId13"/>
    <p:sldId id="261" r:id="rId14"/>
    <p:sldId id="263" r:id="rId15"/>
    <p:sldId id="341" r:id="rId16"/>
    <p:sldId id="336" r:id="rId17"/>
    <p:sldId id="332" r:id="rId18"/>
    <p:sldId id="355" r:id="rId19"/>
    <p:sldId id="356" r:id="rId20"/>
    <p:sldId id="311" r:id="rId21"/>
    <p:sldId id="326" r:id="rId22"/>
    <p:sldId id="340" r:id="rId23"/>
    <p:sldId id="325" r:id="rId24"/>
    <p:sldId id="360" r:id="rId25"/>
    <p:sldId id="327" r:id="rId26"/>
    <p:sldId id="350" r:id="rId27"/>
    <p:sldId id="337" r:id="rId28"/>
    <p:sldId id="338" r:id="rId29"/>
    <p:sldId id="339" r:id="rId30"/>
    <p:sldId id="324" r:id="rId31"/>
    <p:sldId id="329" r:id="rId32"/>
    <p:sldId id="331" r:id="rId33"/>
    <p:sldId id="315" r:id="rId34"/>
    <p:sldId id="320" r:id="rId35"/>
    <p:sldId id="322" r:id="rId36"/>
    <p:sldId id="271" r:id="rId37"/>
    <p:sldId id="272" r:id="rId38"/>
    <p:sldId id="306" r:id="rId39"/>
    <p:sldId id="307" r:id="rId40"/>
    <p:sldId id="308" r:id="rId41"/>
    <p:sldId id="309" r:id="rId42"/>
    <p:sldId id="310" r:id="rId43"/>
    <p:sldId id="296" r:id="rId44"/>
    <p:sldId id="304" r:id="rId45"/>
    <p:sldId id="295" r:id="rId46"/>
    <p:sldId id="297" r:id="rId47"/>
    <p:sldId id="298" r:id="rId48"/>
    <p:sldId id="301" r:id="rId49"/>
    <p:sldId id="302" r:id="rId50"/>
    <p:sldId id="303" r:id="rId51"/>
    <p:sldId id="299" r:id="rId52"/>
    <p:sldId id="300" r:id="rId53"/>
    <p:sldId id="346" r:id="rId54"/>
    <p:sldId id="347" r:id="rId55"/>
    <p:sldId id="348" r:id="rId56"/>
    <p:sldId id="349" r:id="rId57"/>
    <p:sldId id="352" r:id="rId58"/>
    <p:sldId id="353" r:id="rId59"/>
    <p:sldId id="354" r:id="rId6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4"/>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article describes how I got my brain injury.</a:t>
            </a:r>
          </a:p>
          <a:p>
            <a:pPr lvl="0"/>
            <a:r>
              <a:rPr lang="en-US" baseline="0" dirty="0" smtClean="0"/>
              <a:t>Note:  I lived in Ohio at the time</a:t>
            </a:r>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a:t>
            </a:r>
            <a:r>
              <a:rPr lang="en-US" baseline="0" dirty="0" smtClean="0"/>
              <a:t> – I have been riding since I was 20.</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32</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33</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 with Uncle Steve</a:t>
            </a:r>
          </a:p>
          <a:p>
            <a:r>
              <a:rPr lang="en-US" baseline="0" dirty="0" smtClean="0"/>
              <a:t>After college, he started building a Piper Cub from plans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52</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7</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hope.org/team-todd"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en.wikipedia.org/wiki/Flight_control_surfac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package" Target="../embeddings/Microsoft_Excel_Worksheet1.xlsx"/></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notesSlide" Target="../notesSlides/notesSlide18.xm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5" Type="http://schemas.openxmlformats.org/officeDocument/2006/relationships/slide" Target="slide1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freeware.the-meiers.org/CoolTermWin64Bit.zi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file:///F:\video_one.MP4" TargetMode="External"/><Relationship Id="rId2" Type="http://schemas.openxmlformats.org/officeDocument/2006/relationships/hyperlink" Target="file:///F:\FlightGear%202024-01-01%2011-24-16.mp4"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join.eaa.org/" TargetMode="Externa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png"/><Relationship Id="rId7"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am T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2" y="325664"/>
            <a:ext cx="3886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8312" y="5197475"/>
            <a:ext cx="3795334" cy="369332"/>
          </a:xfrm>
          <a:prstGeom prst="rect">
            <a:avLst/>
          </a:prstGeom>
          <a:noFill/>
        </p:spPr>
        <p:txBody>
          <a:bodyPr wrap="none" rtlCol="0">
            <a:spAutoFit/>
          </a:bodyPr>
          <a:lstStyle/>
          <a:p>
            <a:r>
              <a:rPr lang="en-US" dirty="0" smtClean="0">
                <a:hlinkClick r:id="rId3"/>
              </a:rPr>
              <a:t>https://www.posthope.org/team-todd</a:t>
            </a:r>
            <a:endParaRPr lang="en-US" dirty="0"/>
          </a:p>
        </p:txBody>
      </p:sp>
      <p:sp>
        <p:nvSpPr>
          <p:cNvPr id="2" name="Rectangle 1"/>
          <p:cNvSpPr/>
          <p:nvPr/>
        </p:nvSpPr>
        <p:spPr>
          <a:xfrm>
            <a:off x="468312" y="4854305"/>
            <a:ext cx="1826975" cy="369332"/>
          </a:xfrm>
          <a:prstGeom prst="rect">
            <a:avLst/>
          </a:prstGeom>
        </p:spPr>
        <p:txBody>
          <a:bodyPr wrap="none">
            <a:spAutoFit/>
          </a:bodyPr>
          <a:lstStyle/>
          <a:p>
            <a:r>
              <a:rPr lang="en-US" dirty="0">
                <a:solidFill>
                  <a:schemeClr val="accent6">
                    <a:lumMod val="75000"/>
                  </a:schemeClr>
                </a:solidFill>
                <a:hlinkClick r:id="rId4" action="ppaction://hlinksldjump"/>
              </a:rPr>
              <a:t>Pre-flight Briefing</a:t>
            </a:r>
            <a:endParaRPr lang="en-US" dirty="0">
              <a:solidFill>
                <a:schemeClr val="accent6">
                  <a:lumMod val="75000"/>
                </a:schemeClr>
              </a:solidFill>
            </a:endParaRPr>
          </a:p>
        </p:txBody>
      </p:sp>
    </p:spTree>
    <p:extLst>
      <p:ext uri="{BB962C8B-B14F-4D97-AF65-F5344CB8AC3E}">
        <p14:creationId xmlns:p14="http://schemas.microsoft.com/office/powerpoint/2010/main" val="348474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59226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How </a:t>
            </a:r>
            <a:r>
              <a:rPr lang="en-US" sz="1800" b="0" i="0" u="none" strike="noStrike" kern="1200" cap="none" dirty="0" smtClean="0">
                <a:ln>
                  <a:noFill/>
                </a:ln>
                <a:latin typeface="Liberation Sans" pitchFamily="18"/>
                <a:ea typeface="Noto Sans CJK SC" pitchFamily="2"/>
                <a:cs typeface="Lohit Devanagari" pitchFamily="2"/>
              </a:rPr>
              <a:t>could </a:t>
            </a:r>
            <a:r>
              <a:rPr lang="en-US" sz="1800" b="0" i="0" u="none" strike="noStrike" kern="1200" cap="none" dirty="0">
                <a:ln>
                  <a:noFill/>
                </a:ln>
                <a:latin typeface="Liberation Sans" pitchFamily="18"/>
                <a:ea typeface="Noto Sans CJK SC" pitchFamily="2"/>
                <a:cs typeface="Lohit Devanagari" pitchFamily="2"/>
              </a:rPr>
              <a:t>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1012025"/>
            <a:ext cx="5281920" cy="3382920"/>
          </a:xfrm>
          <a:prstGeom prst="rect">
            <a:avLst/>
          </a:prstGeom>
          <a:noFill/>
          <a:ln>
            <a:noFill/>
          </a:ln>
        </p:spPr>
      </p:pic>
      <p:sp>
        <p:nvSpPr>
          <p:cNvPr id="4" name="TextBox 3"/>
          <p:cNvSpPr txBox="1"/>
          <p:nvPr/>
        </p:nvSpPr>
        <p:spPr>
          <a:xfrm>
            <a:off x="2468880" y="4428634"/>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774955"/>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
        <p:nvSpPr>
          <p:cNvPr id="6" name="TextBox 5"/>
          <p:cNvSpPr txBox="1"/>
          <p:nvPr/>
        </p:nvSpPr>
        <p:spPr>
          <a:xfrm>
            <a:off x="239712" y="147926"/>
            <a:ext cx="3029997" cy="461665"/>
          </a:xfrm>
          <a:prstGeom prst="rect">
            <a:avLst/>
          </a:prstGeom>
          <a:noFill/>
        </p:spPr>
        <p:txBody>
          <a:bodyPr wrap="none" rtlCol="0">
            <a:spAutoFit/>
          </a:bodyPr>
          <a:lstStyle/>
          <a:p>
            <a:r>
              <a:rPr lang="en-US" sz="2400" dirty="0" smtClean="0">
                <a:solidFill>
                  <a:schemeClr val="accent6">
                    <a:lumMod val="75000"/>
                  </a:schemeClr>
                </a:solidFill>
              </a:rPr>
              <a:t>Speed Sensor Close-up</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12" y="923052"/>
            <a:ext cx="9220200" cy="1152708"/>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
        <p:nvSpPr>
          <p:cNvPr id="3" name="TextBox 2"/>
          <p:cNvSpPr txBox="1"/>
          <p:nvPr/>
        </p:nvSpPr>
        <p:spPr>
          <a:xfrm>
            <a:off x="239712" y="147926"/>
            <a:ext cx="2716706" cy="461665"/>
          </a:xfrm>
          <a:prstGeom prst="rect">
            <a:avLst/>
          </a:prstGeom>
          <a:noFill/>
        </p:spPr>
        <p:txBody>
          <a:bodyPr wrap="none" rtlCol="0">
            <a:spAutoFit/>
          </a:bodyPr>
          <a:lstStyle/>
          <a:p>
            <a:r>
              <a:rPr lang="en-US" sz="2400" dirty="0" smtClean="0">
                <a:solidFill>
                  <a:schemeClr val="accent6">
                    <a:lumMod val="75000"/>
                  </a:schemeClr>
                </a:solidFill>
              </a:rPr>
              <a:t>What is an Arduino?</a:t>
            </a:r>
          </a:p>
        </p:txBody>
      </p:sp>
    </p:spTree>
    <p:extLst>
      <p:ext uri="{BB962C8B-B14F-4D97-AF65-F5344CB8AC3E}">
        <p14:creationId xmlns:p14="http://schemas.microsoft.com/office/powerpoint/2010/main" val="7249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541080"/>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368690"/>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3179176"/>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3179176"/>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52901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529019"/>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87886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878862"/>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228706"/>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228706"/>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965529"/>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965529"/>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285343"/>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285343"/>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923289"/>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5156132"/>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562038"/>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3179176"/>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775262"/>
            <a:ext cx="1648721" cy="369332"/>
          </a:xfrm>
          <a:prstGeom prst="rect">
            <a:avLst/>
          </a:prstGeom>
          <a:noFill/>
        </p:spPr>
        <p:txBody>
          <a:bodyPr wrap="none" rtlCol="0">
            <a:spAutoFit/>
          </a:bodyPr>
          <a:lstStyle/>
          <a:p>
            <a:r>
              <a:rPr lang="en-US" dirty="0" smtClean="0"/>
              <a:t>Last Event Time</a:t>
            </a:r>
            <a:endParaRPr lang="en-US" dirty="0"/>
          </a:p>
        </p:txBody>
      </p:sp>
      <p:sp>
        <p:nvSpPr>
          <p:cNvPr id="15" name="TextBox 14"/>
          <p:cNvSpPr txBox="1"/>
          <p:nvPr/>
        </p:nvSpPr>
        <p:spPr>
          <a:xfrm>
            <a:off x="6107112" y="2379199"/>
            <a:ext cx="1856342" cy="369332"/>
          </a:xfrm>
          <a:prstGeom prst="rect">
            <a:avLst/>
          </a:prstGeom>
          <a:noFill/>
        </p:spPr>
        <p:txBody>
          <a:bodyPr wrap="none" rtlCol="0">
            <a:spAutoFit/>
          </a:bodyPr>
          <a:lstStyle/>
          <a:p>
            <a:r>
              <a:rPr lang="en-US" dirty="0" smtClean="0"/>
              <a:t>Reverse IBM form</a:t>
            </a:r>
            <a:endParaRPr lang="en-US" dirty="0"/>
          </a:p>
        </p:txBody>
      </p:sp>
      <p:cxnSp>
        <p:nvCxnSpPr>
          <p:cNvPr id="17" name="Straight Arrow Connector 16"/>
          <p:cNvCxnSpPr/>
          <p:nvPr/>
        </p:nvCxnSpPr>
        <p:spPr>
          <a:xfrm flipH="1">
            <a:off x="4354513" y="2563865"/>
            <a:ext cx="1600199" cy="26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9712" y="147926"/>
            <a:ext cx="4246675" cy="461665"/>
          </a:xfrm>
          <a:prstGeom prst="rect">
            <a:avLst/>
          </a:prstGeom>
          <a:noFill/>
        </p:spPr>
        <p:txBody>
          <a:bodyPr wrap="none" rtlCol="0">
            <a:spAutoFit/>
          </a:bodyPr>
          <a:lstStyle/>
          <a:p>
            <a:r>
              <a:rPr lang="en-US" sz="2400" dirty="0" smtClean="0">
                <a:solidFill>
                  <a:schemeClr val="accent6">
                    <a:lumMod val="75000"/>
                  </a:schemeClr>
                </a:solidFill>
              </a:rPr>
              <a:t>Math Used by Arduino Leonardo</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320760" y="4648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Important to remove power from this Arduino after each ride,</a:t>
            </a:r>
          </a:p>
          <a:p>
            <a:pPr lvl="4" hangingPunct="0"/>
            <a:r>
              <a:rPr lang="en-US" b="0" i="0" u="none" strike="noStrike" kern="1200" cap="none" dirty="0" smtClean="0">
                <a:ln>
                  <a:noFill/>
                </a:ln>
                <a:latin typeface="Liberation Sans" pitchFamily="18"/>
                <a:ea typeface="Noto Sans CJK SC" pitchFamily="2"/>
                <a:cs typeface="Lohit Devanagari" pitchFamily="2"/>
              </a:rPr>
              <a:t>Otherwise it will continue to deplete the battery of the speed sensor</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082675"/>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232676"/>
            <a:ext cx="9278640" cy="840599"/>
          </a:xfrm>
          <a:prstGeom prst="rect">
            <a:avLst/>
          </a:prstGeom>
          <a:noFill/>
          <a:ln>
            <a:noFill/>
          </a:ln>
        </p:spPr>
      </p:pic>
      <p:sp>
        <p:nvSpPr>
          <p:cNvPr id="5" name="Freeform 4"/>
          <p:cNvSpPr/>
          <p:nvPr/>
        </p:nvSpPr>
        <p:spPr>
          <a:xfrm>
            <a:off x="2286000" y="2884517"/>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7" name="TextBox 6"/>
          <p:cNvSpPr txBox="1"/>
          <p:nvPr/>
        </p:nvSpPr>
        <p:spPr>
          <a:xfrm>
            <a:off x="239712" y="147926"/>
            <a:ext cx="3183885" cy="461665"/>
          </a:xfrm>
          <a:prstGeom prst="rect">
            <a:avLst/>
          </a:prstGeom>
          <a:noFill/>
        </p:spPr>
        <p:txBody>
          <a:bodyPr wrap="none" rtlCol="0">
            <a:spAutoFit/>
          </a:bodyPr>
          <a:lstStyle/>
          <a:p>
            <a:r>
              <a:rPr lang="en-US" sz="2400" dirty="0" smtClean="0">
                <a:solidFill>
                  <a:schemeClr val="accent6">
                    <a:lumMod val="75000"/>
                  </a:schemeClr>
                </a:solidFill>
              </a:rPr>
              <a:t>Programming Space Full</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529235"/>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
        <p:nvSpPr>
          <p:cNvPr id="5" name="Freeform 4"/>
          <p:cNvSpPr/>
          <p:nvPr/>
        </p:nvSpPr>
        <p:spPr>
          <a:xfrm>
            <a:off x="6183312" y="3842708"/>
            <a:ext cx="3276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Freeform 5"/>
          <p:cNvSpPr/>
          <p:nvPr/>
        </p:nvSpPr>
        <p:spPr>
          <a:xfrm flipH="1">
            <a:off x="468312" y="3521075"/>
            <a:ext cx="2722032" cy="778833"/>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lumMod val="60000"/>
              <a:lumOff val="40000"/>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7" name="TextBox 6"/>
          <p:cNvSpPr txBox="1"/>
          <p:nvPr/>
        </p:nvSpPr>
        <p:spPr>
          <a:xfrm>
            <a:off x="7451824" y="4115242"/>
            <a:ext cx="1295400" cy="369332"/>
          </a:xfrm>
          <a:prstGeom prst="rect">
            <a:avLst/>
          </a:prstGeom>
          <a:noFill/>
        </p:spPr>
        <p:txBody>
          <a:bodyPr wrap="square" rtlCol="0">
            <a:spAutoFit/>
          </a:bodyPr>
          <a:lstStyle/>
          <a:p>
            <a:r>
              <a:rPr lang="en-US" dirty="0" smtClean="0"/>
              <a:t>Leonardo</a:t>
            </a:r>
            <a:endParaRPr lang="en-US" dirty="0"/>
          </a:p>
        </p:txBody>
      </p:sp>
      <p:sp>
        <p:nvSpPr>
          <p:cNvPr id="8" name="TextBox 7"/>
          <p:cNvSpPr txBox="1"/>
          <p:nvPr/>
        </p:nvSpPr>
        <p:spPr>
          <a:xfrm>
            <a:off x="794687" y="3745910"/>
            <a:ext cx="1519583" cy="369332"/>
          </a:xfrm>
          <a:prstGeom prst="rect">
            <a:avLst/>
          </a:prstGeom>
          <a:noFill/>
        </p:spPr>
        <p:txBody>
          <a:bodyPr wrap="none" rtlCol="0">
            <a:spAutoFit/>
          </a:bodyPr>
          <a:lstStyle/>
          <a:p>
            <a:r>
              <a:rPr lang="en-US" dirty="0" smtClean="0"/>
              <a:t>Uno </a:t>
            </a:r>
            <a:r>
              <a:rPr lang="en-US" dirty="0" err="1" smtClean="0"/>
              <a:t>Wifi</a:t>
            </a:r>
            <a:r>
              <a:rPr lang="en-US" dirty="0" smtClean="0"/>
              <a:t> Rev2</a:t>
            </a:r>
            <a:endParaRPr lang="en-US" dirty="0"/>
          </a:p>
        </p:txBody>
      </p:sp>
      <p:sp>
        <p:nvSpPr>
          <p:cNvPr id="9" name="TextBox 8"/>
          <p:cNvSpPr txBox="1"/>
          <p:nvPr/>
        </p:nvSpPr>
        <p:spPr>
          <a:xfrm>
            <a:off x="239712" y="147926"/>
            <a:ext cx="2031903" cy="461665"/>
          </a:xfrm>
          <a:prstGeom prst="rect">
            <a:avLst/>
          </a:prstGeom>
          <a:noFill/>
        </p:spPr>
        <p:txBody>
          <a:bodyPr wrap="none" rtlCol="0">
            <a:spAutoFit/>
          </a:bodyPr>
          <a:lstStyle/>
          <a:p>
            <a:r>
              <a:rPr lang="en-US" sz="2400" dirty="0" smtClean="0">
                <a:solidFill>
                  <a:schemeClr val="accent6">
                    <a:lumMod val="75000"/>
                  </a:schemeClr>
                </a:solidFill>
              </a:rPr>
              <a:t>Arduino In Use</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3139321"/>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Yaw		rudder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of this </a:t>
            </a:r>
          </a:p>
          <a:p>
            <a:r>
              <a:rPr lang="en-US" dirty="0" smtClean="0"/>
              <a:t>screen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547" y="147926"/>
            <a:ext cx="3219984" cy="461665"/>
          </a:xfrm>
          <a:prstGeom prst="rect">
            <a:avLst/>
          </a:prstGeom>
          <a:noFill/>
        </p:spPr>
        <p:txBody>
          <a:bodyPr wrap="none" rtlCol="0">
            <a:spAutoFit/>
          </a:bodyPr>
          <a:lstStyle/>
          <a:p>
            <a:r>
              <a:rPr lang="en-US" sz="2400" dirty="0" smtClean="0">
                <a:solidFill>
                  <a:schemeClr val="accent6">
                    <a:lumMod val="75000"/>
                  </a:schemeClr>
                </a:solidFill>
              </a:rPr>
              <a:t>Aircraft Control Surfaces</a:t>
            </a:r>
            <a:endParaRPr lang="en-US" sz="2400" dirty="0">
              <a:solidFill>
                <a:schemeClr val="accent6">
                  <a:lumMod val="75000"/>
                </a:schemeClr>
              </a:solidFill>
            </a:endParaRPr>
          </a:p>
        </p:txBody>
      </p:sp>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7347332" cy="2862322"/>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smtClean="0"/>
              <a:t>Constants</a:t>
            </a:r>
          </a:p>
          <a:p>
            <a:pPr lvl="1"/>
            <a:r>
              <a:rPr lang="en-US" dirty="0" err="1"/>
              <a:t>SpeedGradient</a:t>
            </a:r>
            <a:r>
              <a:rPr lang="en-US" dirty="0"/>
              <a:t>, </a:t>
            </a:r>
            <a:r>
              <a:rPr lang="en-US" dirty="0" err="1"/>
              <a:t>SpeedDelta</a:t>
            </a:r>
            <a:r>
              <a:rPr lang="en-US" dirty="0"/>
              <a:t>, </a:t>
            </a:r>
            <a:r>
              <a:rPr lang="en-US" dirty="0" err="1" smtClean="0"/>
              <a:t>MaxSpreed</a:t>
            </a:r>
            <a:endParaRPr lang="en-US" dirty="0" smtClean="0"/>
          </a:p>
          <a:p>
            <a:pPr lvl="1"/>
            <a:r>
              <a:rPr lang="en-US" dirty="0"/>
              <a:t>Using </a:t>
            </a:r>
            <a:r>
              <a:rPr lang="en-US" dirty="0" smtClean="0"/>
              <a:t>spreadsheet to determine </a:t>
            </a:r>
            <a:r>
              <a:rPr lang="en-US" dirty="0" err="1" smtClean="0"/>
              <a:t>speedGradient</a:t>
            </a:r>
            <a:r>
              <a:rPr lang="en-US" dirty="0" smtClean="0"/>
              <a:t>, </a:t>
            </a:r>
            <a:r>
              <a:rPr lang="en-US" dirty="0" err="1" smtClean="0"/>
              <a:t>speedDelta</a:t>
            </a:r>
            <a:r>
              <a:rPr lang="en-US" dirty="0" smtClean="0"/>
              <a:t>, </a:t>
            </a:r>
            <a:r>
              <a:rPr lang="en-US" dirty="0" err="1" smtClean="0"/>
              <a:t>maxSpeed</a:t>
            </a:r>
            <a:endParaRPr lang="en-US" dirty="0"/>
          </a:p>
          <a:p>
            <a:pPr lvl="1"/>
            <a:endParaRPr lang="en-US" dirty="0" smtClean="0"/>
          </a:p>
          <a:p>
            <a:pPr lvl="1"/>
            <a:endParaRPr lang="en-US" dirty="0"/>
          </a:p>
          <a:p>
            <a:pPr lvl="1"/>
            <a:endParaRPr lang="en-US" dirty="0" smtClean="0"/>
          </a:p>
          <a:p>
            <a:pPr lvl="1"/>
            <a:endParaRPr lang="en-US" dirty="0" smtClean="0"/>
          </a:p>
        </p:txBody>
      </p:sp>
      <p:sp>
        <p:nvSpPr>
          <p:cNvPr id="3" name="TextBox 2"/>
          <p:cNvSpPr txBox="1"/>
          <p:nvPr/>
        </p:nvSpPr>
        <p:spPr>
          <a:xfrm>
            <a:off x="239712" y="147926"/>
            <a:ext cx="2793842" cy="461665"/>
          </a:xfrm>
          <a:prstGeom prst="rect">
            <a:avLst/>
          </a:prstGeom>
          <a:noFill/>
        </p:spPr>
        <p:txBody>
          <a:bodyPr wrap="none" rtlCol="0">
            <a:spAutoFit/>
          </a:bodyPr>
          <a:lstStyle/>
          <a:p>
            <a:r>
              <a:rPr lang="en-US" sz="2400" dirty="0" smtClean="0">
                <a:solidFill>
                  <a:schemeClr val="accent6">
                    <a:lumMod val="75000"/>
                  </a:schemeClr>
                </a:solidFill>
              </a:rPr>
              <a:t>Todd’s </a:t>
            </a:r>
            <a:r>
              <a:rPr lang="en-US" sz="2400" dirty="0">
                <a:solidFill>
                  <a:schemeClr val="accent6">
                    <a:lumMod val="75000"/>
                  </a:schemeClr>
                </a:solidFill>
              </a:rPr>
              <a:t>E</a:t>
            </a:r>
            <a:r>
              <a:rPr lang="en-US" sz="2400" dirty="0" smtClean="0">
                <a:solidFill>
                  <a:schemeClr val="accent6">
                    <a:lumMod val="75000"/>
                  </a:schemeClr>
                </a:solidFill>
              </a:rPr>
              <a:t>mail Address</a:t>
            </a:r>
            <a:endParaRPr lang="en-US" sz="2400" dirty="0">
              <a:solidFill>
                <a:schemeClr val="accent6">
                  <a:lumMod val="75000"/>
                </a:schemeClr>
              </a:solidFill>
            </a:endParaRPr>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865743"/>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865743"/>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2096480"/>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2096480"/>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1357552"/>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1357552"/>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835408"/>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835408"/>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3574336"/>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3574336"/>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4066143"/>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4066143"/>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864840"/>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2220039"/>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2220039"/>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1296709"/>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958967"/>
            <a:ext cx="5802807" cy="369332"/>
          </a:xfrm>
          <a:prstGeom prst="rect">
            <a:avLst/>
          </a:prstGeom>
          <a:noFill/>
        </p:spPr>
        <p:txBody>
          <a:bodyPr wrap="none" rtlCol="0">
            <a:spAutoFit/>
          </a:bodyPr>
          <a:lstStyle/>
          <a:p>
            <a:r>
              <a:rPr lang="en-US" dirty="0" smtClean="0"/>
              <a:t>You pick this constant…help on this follows on the next slide</a:t>
            </a:r>
            <a:endParaRPr lang="en-US" dirty="0"/>
          </a:p>
        </p:txBody>
      </p:sp>
      <p:sp>
        <p:nvSpPr>
          <p:cNvPr id="13" name="TextBox 12"/>
          <p:cNvSpPr txBox="1"/>
          <p:nvPr/>
        </p:nvSpPr>
        <p:spPr>
          <a:xfrm>
            <a:off x="3305745" y="3759002"/>
            <a:ext cx="3686458" cy="369332"/>
          </a:xfrm>
          <a:prstGeom prst="rect">
            <a:avLst/>
          </a:prstGeom>
          <a:noFill/>
        </p:spPr>
        <p:txBody>
          <a:bodyPr wrap="none" rtlCol="0">
            <a:spAutoFit/>
          </a:bodyPr>
          <a:lstStyle/>
          <a:p>
            <a:r>
              <a:rPr lang="en-US" dirty="0" smtClean="0"/>
              <a:t>This is the highest resolution possible</a:t>
            </a:r>
            <a:endParaRPr lang="en-US" dirty="0"/>
          </a:p>
        </p:txBody>
      </p:sp>
      <p:sp>
        <p:nvSpPr>
          <p:cNvPr id="14" name="TextBox 13"/>
          <p:cNvSpPr txBox="1"/>
          <p:nvPr/>
        </p:nvSpPr>
        <p:spPr>
          <a:xfrm>
            <a:off x="239712" y="147926"/>
            <a:ext cx="1416863" cy="461665"/>
          </a:xfrm>
          <a:prstGeom prst="rect">
            <a:avLst/>
          </a:prstGeom>
          <a:noFill/>
        </p:spPr>
        <p:txBody>
          <a:bodyPr wrap="none" rtlCol="0">
            <a:spAutoFit/>
          </a:bodyPr>
          <a:lstStyle/>
          <a:p>
            <a:r>
              <a:rPr lang="en-US" sz="2400" dirty="0" smtClean="0">
                <a:solidFill>
                  <a:schemeClr val="accent6">
                    <a:lumMod val="75000"/>
                  </a:schemeClr>
                </a:solidFill>
              </a:rPr>
              <a:t>Constants</a:t>
            </a:r>
            <a:endParaRPr lang="en-US" sz="2400" dirty="0">
              <a:solidFill>
                <a:schemeClr val="accent6">
                  <a:lumMod val="75000"/>
                </a:schemeClr>
              </a:solidFill>
            </a:endParaRPr>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99423"/>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8638509"/>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924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
        <p:nvSpPr>
          <p:cNvPr id="3" name="Rectangle 2"/>
          <p:cNvSpPr/>
          <p:nvPr/>
        </p:nvSpPr>
        <p:spPr>
          <a:xfrm>
            <a:off x="488104" y="244475"/>
            <a:ext cx="5188600" cy="461665"/>
          </a:xfrm>
          <a:prstGeom prst="rect">
            <a:avLst/>
          </a:prstGeom>
        </p:spPr>
        <p:txBody>
          <a:bodyPr wrap="none">
            <a:spAutoFit/>
          </a:bodyPr>
          <a:lstStyle/>
          <a:p>
            <a:r>
              <a:rPr lang="en-US" sz="2400" dirty="0" err="1" smtClean="0">
                <a:solidFill>
                  <a:schemeClr val="accent6">
                    <a:lumMod val="75000"/>
                  </a:schemeClr>
                </a:solidFill>
              </a:rPr>
              <a:t>SpeedGradient</a:t>
            </a:r>
            <a:r>
              <a:rPr lang="en-US" sz="2400" dirty="0" smtClean="0">
                <a:solidFill>
                  <a:schemeClr val="accent6">
                    <a:lumMod val="75000"/>
                  </a:schemeClr>
                </a:solidFill>
              </a:rPr>
              <a:t>, </a:t>
            </a:r>
            <a:r>
              <a:rPr lang="en-US" sz="2400" dirty="0" err="1" smtClean="0">
                <a:solidFill>
                  <a:schemeClr val="accent6">
                    <a:lumMod val="75000"/>
                  </a:schemeClr>
                </a:solidFill>
              </a:rPr>
              <a:t>SpeedDelta</a:t>
            </a:r>
            <a:r>
              <a:rPr lang="en-US" sz="2400" dirty="0" smtClean="0">
                <a:solidFill>
                  <a:schemeClr val="accent6">
                    <a:lumMod val="75000"/>
                  </a:schemeClr>
                </a:solidFill>
              </a:rPr>
              <a:t>, </a:t>
            </a:r>
            <a:r>
              <a:rPr lang="en-US" sz="2400" dirty="0" err="1" smtClean="0">
                <a:solidFill>
                  <a:schemeClr val="accent6">
                    <a:lumMod val="75000"/>
                  </a:schemeClr>
                </a:solidFill>
              </a:rPr>
              <a:t>MaxSpreed</a:t>
            </a:r>
            <a:endParaRPr lang="en-US" sz="2400" dirty="0">
              <a:solidFill>
                <a:schemeClr val="accent6">
                  <a:lumMod val="75000"/>
                </a:schemeClr>
              </a:solidFill>
            </a:endParaRPr>
          </a:p>
        </p:txBody>
      </p:sp>
    </p:spTree>
    <p:extLst>
      <p:ext uri="{BB962C8B-B14F-4D97-AF65-F5344CB8AC3E}">
        <p14:creationId xmlns:p14="http://schemas.microsoft.com/office/powerpoint/2010/main" val="177961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04" y="244475"/>
            <a:ext cx="2487284" cy="461665"/>
          </a:xfrm>
          <a:prstGeom prst="rect">
            <a:avLst/>
          </a:prstGeom>
        </p:spPr>
        <p:txBody>
          <a:bodyPr wrap="none">
            <a:spAutoFit/>
          </a:bodyPr>
          <a:lstStyle/>
          <a:p>
            <a:r>
              <a:rPr lang="en-US" sz="2400" dirty="0" smtClean="0">
                <a:solidFill>
                  <a:schemeClr val="accent6">
                    <a:lumMod val="75000"/>
                  </a:schemeClr>
                </a:solidFill>
              </a:rPr>
              <a:t>Using spreadsheet</a:t>
            </a:r>
            <a:endParaRPr lang="en-US" sz="2400" dirty="0">
              <a:solidFill>
                <a:schemeClr val="accent6">
                  <a:lumMod val="75000"/>
                </a:schemeClr>
              </a:solidFill>
            </a:endParaRPr>
          </a:p>
        </p:txBody>
      </p:sp>
      <p:sp>
        <p:nvSpPr>
          <p:cNvPr id="3" name="TextBox 2"/>
          <p:cNvSpPr txBox="1"/>
          <p:nvPr/>
        </p:nvSpPr>
        <p:spPr>
          <a:xfrm>
            <a:off x="508122" y="613807"/>
            <a:ext cx="7094827" cy="2031325"/>
          </a:xfrm>
          <a:prstGeom prst="rect">
            <a:avLst/>
          </a:prstGeom>
          <a:noFill/>
        </p:spPr>
        <p:txBody>
          <a:bodyPr wrap="none" rtlCol="0">
            <a:spAutoFit/>
          </a:bodyPr>
          <a:lstStyle/>
          <a:p>
            <a:r>
              <a:rPr lang="en-US" dirty="0" smtClean="0"/>
              <a:t>Copy existing sheet into a new sheet</a:t>
            </a:r>
          </a:p>
          <a:p>
            <a:r>
              <a:rPr lang="en-US" dirty="0" smtClean="0"/>
              <a:t>Delete existing serial output</a:t>
            </a:r>
          </a:p>
          <a:p>
            <a:r>
              <a:rPr lang="en-US" dirty="0" smtClean="0"/>
              <a:t>Paste the serial output of your ride into the sheet!</a:t>
            </a:r>
          </a:p>
          <a:p>
            <a:r>
              <a:rPr lang="en-US" dirty="0" smtClean="0"/>
              <a:t>The blue dots are your actual ride</a:t>
            </a:r>
          </a:p>
          <a:p>
            <a:r>
              <a:rPr lang="en-US" dirty="0" smtClean="0"/>
              <a:t>Adjust the parameter in cell L15 until the green dots match the blue dots</a:t>
            </a:r>
          </a:p>
          <a:p>
            <a:r>
              <a:rPr lang="en-US" dirty="0" smtClean="0"/>
              <a:t>Adjust parameters in cells L2:L4 until the red dots are just above blue dots</a:t>
            </a:r>
          </a:p>
          <a:p>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8" r="16332" b="22349"/>
          <a:stretch/>
        </p:blipFill>
        <p:spPr bwMode="auto">
          <a:xfrm>
            <a:off x="925511" y="2454275"/>
            <a:ext cx="608891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90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se4.mm.bing.net/th?id=OIP.bzOUeosDm2I05b4nj1zQNwHaEv&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87" y="2662093"/>
            <a:ext cx="32766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3533" y="4927311"/>
            <a:ext cx="1100301" cy="369332"/>
          </a:xfrm>
          <a:prstGeom prst="rect">
            <a:avLst/>
          </a:prstGeom>
          <a:noFill/>
        </p:spPr>
        <p:txBody>
          <a:bodyPr wrap="none" rtlCol="0">
            <a:spAutoFit/>
          </a:bodyPr>
          <a:lstStyle/>
          <a:p>
            <a:r>
              <a:rPr lang="en-US" dirty="0" smtClean="0"/>
              <a:t>Trek 1220</a:t>
            </a:r>
            <a:endParaRPr lang="en-US" dirty="0"/>
          </a:p>
        </p:txBody>
      </p:sp>
      <p:pic>
        <p:nvPicPr>
          <p:cNvPr id="10244" name="Picture 4" descr="https://tse4.explicit.bing.net/th?id=OIP.vy8cFgYoGf0y8Ggq2y3TMQHaFj&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2" y="2662093"/>
            <a:ext cx="2790825" cy="2095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4712" y="4895045"/>
            <a:ext cx="1948226" cy="369332"/>
          </a:xfrm>
          <a:prstGeom prst="rect">
            <a:avLst/>
          </a:prstGeom>
          <a:noFill/>
        </p:spPr>
        <p:txBody>
          <a:bodyPr wrap="none" rtlCol="0">
            <a:spAutoFit/>
          </a:bodyPr>
          <a:lstStyle/>
          <a:p>
            <a:r>
              <a:rPr lang="en-US" dirty="0" smtClean="0"/>
              <a:t>$20 Bike in College</a:t>
            </a:r>
            <a:endParaRPr lang="en-US" dirty="0"/>
          </a:p>
        </p:txBody>
      </p:sp>
      <p:pic>
        <p:nvPicPr>
          <p:cNvPr id="10246" name="Picture 6" descr="http://npmaps.com/wp-content/uploads/rock-creek-bicycl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81002" y="-326357"/>
            <a:ext cx="2132261" cy="3276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66434" y="1311944"/>
            <a:ext cx="1659878" cy="369332"/>
          </a:xfrm>
          <a:prstGeom prst="rect">
            <a:avLst/>
          </a:prstGeom>
          <a:noFill/>
        </p:spPr>
        <p:txBody>
          <a:bodyPr wrap="none" rtlCol="0">
            <a:spAutoFit/>
          </a:bodyPr>
          <a:lstStyle/>
          <a:p>
            <a:r>
              <a:rPr lang="en-US" dirty="0" smtClean="0"/>
              <a:t>Rock Creek Trail</a:t>
            </a:r>
            <a:endParaRPr lang="en-US" dirty="0"/>
          </a:p>
        </p:txBody>
      </p:sp>
      <p:sp>
        <p:nvSpPr>
          <p:cNvPr id="8" name="TextBox 7"/>
          <p:cNvSpPr txBox="1"/>
          <p:nvPr/>
        </p:nvSpPr>
        <p:spPr>
          <a:xfrm>
            <a:off x="239712" y="147926"/>
            <a:ext cx="1217769" cy="461665"/>
          </a:xfrm>
          <a:prstGeom prst="rect">
            <a:avLst/>
          </a:prstGeom>
          <a:noFill/>
        </p:spPr>
        <p:txBody>
          <a:bodyPr wrap="none" rtlCol="0">
            <a:spAutoFit/>
          </a:bodyPr>
          <a:lstStyle/>
          <a:p>
            <a:r>
              <a:rPr lang="en-US" sz="2400" dirty="0" smtClean="0">
                <a:solidFill>
                  <a:schemeClr val="accent6">
                    <a:lumMod val="75000"/>
                  </a:schemeClr>
                </a:solidFill>
              </a:rPr>
              <a:t>Prelude </a:t>
            </a:r>
            <a:endParaRPr lang="en-US" sz="2400" dirty="0">
              <a:solidFill>
                <a:schemeClr val="accent6">
                  <a:lumMod val="75000"/>
                </a:schemeClr>
              </a:solidFill>
            </a:endParaRPr>
          </a:p>
        </p:txBody>
      </p:sp>
    </p:spTree>
    <p:extLst>
      <p:ext uri="{BB962C8B-B14F-4D97-AF65-F5344CB8AC3E}">
        <p14:creationId xmlns:p14="http://schemas.microsoft.com/office/powerpoint/2010/main" val="326990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986889"/>
            <a:ext cx="8763000" cy="3600986"/>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p>
          <a:p>
            <a:endParaRPr lang="en-US" dirty="0"/>
          </a:p>
          <a:p>
            <a:r>
              <a:rPr lang="en-US" sz="4800" dirty="0" smtClean="0"/>
              <a:t>Questions?</a:t>
            </a:r>
            <a:endParaRPr lang="en-US" sz="4800" dirty="0"/>
          </a:p>
        </p:txBody>
      </p:sp>
      <p:sp>
        <p:nvSpPr>
          <p:cNvPr id="3" name="TextBox 2"/>
          <p:cNvSpPr txBox="1"/>
          <p:nvPr/>
        </p:nvSpPr>
        <p:spPr>
          <a:xfrm>
            <a:off x="239712" y="147926"/>
            <a:ext cx="1441164" cy="461665"/>
          </a:xfrm>
          <a:prstGeom prst="rect">
            <a:avLst/>
          </a:prstGeom>
          <a:noFill/>
        </p:spPr>
        <p:txBody>
          <a:bodyPr wrap="none" rtlCol="0">
            <a:spAutoFit/>
          </a:bodyPr>
          <a:lstStyle/>
          <a:p>
            <a:r>
              <a:rPr lang="en-US" sz="2400" dirty="0" smtClean="0">
                <a:solidFill>
                  <a:schemeClr val="accent6">
                    <a:lumMod val="75000"/>
                  </a:schemeClr>
                </a:solidFill>
              </a:rPr>
              <a:t>Questions</a:t>
            </a:r>
            <a:endParaRPr lang="en-US" sz="2400" dirty="0">
              <a:solidFill>
                <a:schemeClr val="accent6">
                  <a:lumMod val="75000"/>
                </a:schemeClr>
              </a:solidFill>
            </a:endParaRPr>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117561">
            <a:off x="3894060" y="2321645"/>
            <a:ext cx="6705600" cy="923330"/>
          </a:xfrm>
          <a:prstGeom prst="rect">
            <a:avLst/>
          </a:prstGeom>
          <a:noFill/>
        </p:spPr>
        <p:txBody>
          <a:bodyPr wrap="square" rtlCol="0">
            <a:spAutoFit/>
          </a:bodyPr>
          <a:lstStyle/>
          <a:p>
            <a:r>
              <a:rPr lang="en-US" dirty="0" smtClean="0"/>
              <a:t>Questions? </a:t>
            </a:r>
          </a:p>
          <a:p>
            <a:r>
              <a:rPr lang="en-US" dirty="0" smtClean="0"/>
              <a:t>And/or</a:t>
            </a:r>
          </a:p>
          <a:p>
            <a:r>
              <a:rPr lang="en-US" dirty="0" smtClean="0"/>
              <a:t>Watch Todd fly virtually from KGAI to KBWI [About 16 minutes]</a:t>
            </a:r>
            <a:endParaRPr lang="en-US" dirty="0"/>
          </a:p>
        </p:txBody>
      </p:sp>
      <p:sp>
        <p:nvSpPr>
          <p:cNvPr id="3" name="Rectangle 2"/>
          <p:cNvSpPr/>
          <p:nvPr/>
        </p:nvSpPr>
        <p:spPr>
          <a:xfrm>
            <a:off x="392112" y="244475"/>
            <a:ext cx="3943324" cy="9510296"/>
          </a:xfrm>
          <a:prstGeom prst="rect">
            <a:avLst/>
          </a:prstGeom>
        </p:spPr>
        <p:txBody>
          <a:bodyPr wrap="none">
            <a:spAutoFit/>
          </a:bodyPr>
          <a:lstStyle/>
          <a:p>
            <a:r>
              <a:rPr lang="en-US" dirty="0">
                <a:solidFill>
                  <a:schemeClr val="accent6">
                    <a:lumMod val="75000"/>
                  </a:schemeClr>
                </a:solidFill>
                <a:hlinkClick r:id="rId3" action="ppaction://hlinksldjump"/>
              </a:rPr>
              <a:t>Justification Why Todd is </a:t>
            </a:r>
            <a:r>
              <a:rPr lang="en-US" dirty="0" smtClean="0">
                <a:solidFill>
                  <a:schemeClr val="accent6">
                    <a:lumMod val="75000"/>
                  </a:schemeClr>
                </a:solidFill>
                <a:hlinkClick r:id="rId3" action="ppaction://hlinksldjump"/>
              </a:rPr>
              <a:t>Presenting</a:t>
            </a:r>
            <a:endParaRPr lang="en-US" dirty="0" smtClean="0">
              <a:solidFill>
                <a:schemeClr val="accent6">
                  <a:lumMod val="75000"/>
                </a:schemeClr>
              </a:solidFill>
            </a:endParaRPr>
          </a:p>
          <a:p>
            <a:r>
              <a:rPr lang="en-US" dirty="0" smtClean="0">
                <a:solidFill>
                  <a:schemeClr val="accent6">
                    <a:lumMod val="75000"/>
                  </a:schemeClr>
                </a:solidFill>
                <a:hlinkClick r:id="rId4" action="ppaction://hlinksldjump"/>
              </a:rPr>
              <a:t>Presentation Background</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Presentation Publicly </a:t>
            </a:r>
            <a:r>
              <a:rPr lang="en-US" dirty="0" smtClean="0">
                <a:solidFill>
                  <a:schemeClr val="accent6">
                    <a:lumMod val="75000"/>
                  </a:schemeClr>
                </a:solidFill>
                <a:hlinkClick r:id="rId5" action="ppaction://hlinksldjump"/>
              </a:rPr>
              <a:t>Available</a:t>
            </a:r>
            <a:endParaRPr lang="en-US" dirty="0" smtClean="0">
              <a:solidFill>
                <a:schemeClr val="accent6">
                  <a:lumMod val="75000"/>
                </a:schemeClr>
              </a:solidFill>
            </a:endParaRPr>
          </a:p>
          <a:p>
            <a:r>
              <a:rPr lang="en-US" dirty="0">
                <a:solidFill>
                  <a:schemeClr val="accent6">
                    <a:lumMod val="75000"/>
                  </a:schemeClr>
                </a:solidFill>
                <a:hlinkClick r:id="rId5" action="ppaction://hlinksldjump"/>
              </a:rPr>
              <a:t>How Todd Got Involved in </a:t>
            </a:r>
            <a:r>
              <a:rPr lang="en-US" dirty="0" smtClean="0">
                <a:solidFill>
                  <a:schemeClr val="accent6">
                    <a:lumMod val="75000"/>
                  </a:schemeClr>
                </a:solidFill>
                <a:hlinkClick r:id="rId5" action="ppaction://hlinksldjump"/>
              </a:rPr>
              <a:t>Aviation</a:t>
            </a:r>
            <a:endParaRPr lang="en-US" dirty="0" smtClean="0">
              <a:solidFill>
                <a:schemeClr val="accent6">
                  <a:lumMod val="75000"/>
                </a:schemeClr>
              </a:solidFill>
            </a:endParaRPr>
          </a:p>
          <a:p>
            <a:r>
              <a:rPr lang="en-US" dirty="0">
                <a:solidFill>
                  <a:schemeClr val="accent6">
                    <a:lumMod val="75000"/>
                  </a:schemeClr>
                </a:solidFill>
                <a:hlinkClick r:id="rId6" action="ppaction://hlinksldjump"/>
              </a:rPr>
              <a:t>More of Todd’s Aviation </a:t>
            </a:r>
            <a:r>
              <a:rPr lang="en-US" dirty="0" smtClean="0">
                <a:solidFill>
                  <a:schemeClr val="accent6">
                    <a:lumMod val="75000"/>
                  </a:schemeClr>
                </a:solidFill>
                <a:hlinkClick r:id="rId6" action="ppaction://hlinksldjump"/>
              </a:rPr>
              <a:t>Background</a:t>
            </a:r>
            <a:endParaRPr lang="en-US" dirty="0" smtClean="0">
              <a:solidFill>
                <a:schemeClr val="accent6">
                  <a:lumMod val="75000"/>
                </a:schemeClr>
              </a:solidFill>
            </a:endParaRPr>
          </a:p>
          <a:p>
            <a:r>
              <a:rPr lang="en-US" dirty="0" err="1" smtClean="0">
                <a:solidFill>
                  <a:schemeClr val="accent6">
                    <a:lumMod val="75000"/>
                  </a:schemeClr>
                </a:solidFill>
                <a:hlinkClick r:id="rId7" action="ppaction://hlinksldjump"/>
              </a:rPr>
              <a:t>FlightGear</a:t>
            </a:r>
            <a:endParaRPr lang="en-US" dirty="0" smtClean="0">
              <a:solidFill>
                <a:schemeClr val="accent6">
                  <a:lumMod val="75000"/>
                </a:schemeClr>
              </a:solidFill>
            </a:endParaRPr>
          </a:p>
          <a:p>
            <a:r>
              <a:rPr lang="en-US" dirty="0">
                <a:solidFill>
                  <a:schemeClr val="accent6">
                    <a:lumMod val="75000"/>
                  </a:schemeClr>
                </a:solidFill>
                <a:hlinkClick r:id="rId8" action="ppaction://hlinksldjump"/>
              </a:rPr>
              <a:t>Throttle </a:t>
            </a:r>
            <a:r>
              <a:rPr lang="en-US" dirty="0" smtClean="0">
                <a:solidFill>
                  <a:schemeClr val="accent6">
                    <a:lumMod val="75000"/>
                  </a:schemeClr>
                </a:solidFill>
                <a:hlinkClick r:id="rId8" action="ppaction://hlinksldjump"/>
              </a:rPr>
              <a:t>Axis</a:t>
            </a:r>
            <a:endParaRPr lang="en-US" dirty="0" smtClean="0">
              <a:solidFill>
                <a:schemeClr val="accent6">
                  <a:lumMod val="75000"/>
                </a:schemeClr>
              </a:solidFill>
            </a:endParaRPr>
          </a:p>
          <a:p>
            <a:r>
              <a:rPr lang="en-US" dirty="0">
                <a:solidFill>
                  <a:schemeClr val="accent6">
                    <a:lumMod val="75000"/>
                  </a:schemeClr>
                </a:solidFill>
                <a:hlinkClick r:id="rId9" action="ppaction://hlinksldjump"/>
              </a:rPr>
              <a:t>Todd’s Bike on a </a:t>
            </a:r>
            <a:r>
              <a:rPr lang="en-US" dirty="0" smtClean="0">
                <a:solidFill>
                  <a:schemeClr val="accent6">
                    <a:lumMod val="75000"/>
                  </a:schemeClr>
                </a:solidFill>
                <a:hlinkClick r:id="rId9" action="ppaction://hlinksldjump"/>
              </a:rPr>
              <a:t>Trainer</a:t>
            </a:r>
            <a:endParaRPr lang="en-US" dirty="0" smtClean="0">
              <a:solidFill>
                <a:schemeClr val="accent6">
                  <a:lumMod val="75000"/>
                </a:schemeClr>
              </a:solidFill>
            </a:endParaRPr>
          </a:p>
          <a:p>
            <a:r>
              <a:rPr lang="en-US" dirty="0">
                <a:solidFill>
                  <a:schemeClr val="accent6">
                    <a:lumMod val="75000"/>
                  </a:schemeClr>
                </a:solidFill>
                <a:hlinkClick r:id="rId10" action="ppaction://hlinksldjump"/>
              </a:rPr>
              <a:t>Speed Sensor Close-up</a:t>
            </a:r>
            <a:endParaRPr lang="en-US" dirty="0">
              <a:solidFill>
                <a:schemeClr val="accent6">
                  <a:lumMod val="75000"/>
                </a:schemeClr>
              </a:solidFill>
            </a:endParaRPr>
          </a:p>
          <a:p>
            <a:r>
              <a:rPr lang="en-US" dirty="0">
                <a:solidFill>
                  <a:schemeClr val="accent6">
                    <a:lumMod val="75000"/>
                  </a:schemeClr>
                </a:solidFill>
                <a:hlinkClick r:id="rId11" action="ppaction://hlinksldjump"/>
              </a:rPr>
              <a:t>Math Used by Arduino Leonardo</a:t>
            </a:r>
            <a:endParaRPr lang="en-US" dirty="0">
              <a:solidFill>
                <a:schemeClr val="accent6">
                  <a:lumMod val="75000"/>
                </a:schemeClr>
              </a:solidFill>
            </a:endParaRPr>
          </a:p>
          <a:p>
            <a:r>
              <a:rPr lang="en-US" dirty="0">
                <a:solidFill>
                  <a:schemeClr val="accent6">
                    <a:lumMod val="75000"/>
                  </a:schemeClr>
                </a:solidFill>
                <a:hlinkClick r:id="rId12" action="ppaction://hlinksldjump"/>
              </a:rPr>
              <a:t>Programming Space Full</a:t>
            </a:r>
            <a:endParaRPr lang="en-US" dirty="0">
              <a:solidFill>
                <a:schemeClr val="accent6">
                  <a:lumMod val="75000"/>
                </a:schemeClr>
              </a:solidFill>
            </a:endParaRPr>
          </a:p>
          <a:p>
            <a:r>
              <a:rPr lang="en-US" dirty="0">
                <a:solidFill>
                  <a:schemeClr val="accent6">
                    <a:lumMod val="75000"/>
                  </a:schemeClr>
                </a:solidFill>
                <a:hlinkClick r:id="rId13" action="ppaction://hlinksldjump"/>
              </a:rPr>
              <a:t>What is an Arduino?</a:t>
            </a:r>
            <a:endParaRPr lang="en-US" dirty="0">
              <a:solidFill>
                <a:schemeClr val="accent6">
                  <a:lumMod val="75000"/>
                </a:schemeClr>
              </a:solidFill>
            </a:endParaRPr>
          </a:p>
          <a:p>
            <a:r>
              <a:rPr lang="en-US" dirty="0">
                <a:solidFill>
                  <a:schemeClr val="accent6">
                    <a:lumMod val="75000"/>
                  </a:schemeClr>
                </a:solidFill>
                <a:hlinkClick r:id="rId13" action="ppaction://hlinksldjump"/>
              </a:rPr>
              <a:t>Arduino In Use</a:t>
            </a:r>
            <a:endParaRPr lang="en-US" dirty="0">
              <a:solidFill>
                <a:schemeClr val="accent6">
                  <a:lumMod val="75000"/>
                </a:schemeClr>
              </a:solidFill>
            </a:endParaRPr>
          </a:p>
          <a:p>
            <a:r>
              <a:rPr lang="en-US" dirty="0">
                <a:solidFill>
                  <a:schemeClr val="accent6">
                    <a:lumMod val="75000"/>
                  </a:schemeClr>
                </a:solidFill>
                <a:hlinkClick r:id="rId14" action="ppaction://hlinksldjump"/>
              </a:rPr>
              <a:t>Aircraft Control </a:t>
            </a:r>
            <a:r>
              <a:rPr lang="en-US" dirty="0" smtClean="0">
                <a:solidFill>
                  <a:schemeClr val="accent6">
                    <a:lumMod val="75000"/>
                  </a:schemeClr>
                </a:solidFill>
                <a:hlinkClick r:id="rId14" action="ppaction://hlinksldjump"/>
              </a:rPr>
              <a:t>Surfaces</a:t>
            </a:r>
            <a:endParaRPr lang="en-US" dirty="0" smtClean="0">
              <a:solidFill>
                <a:schemeClr val="accent6">
                  <a:lumMod val="75000"/>
                </a:schemeClr>
              </a:solidFill>
            </a:endParaRPr>
          </a:p>
          <a:p>
            <a:r>
              <a:rPr lang="en-US" dirty="0">
                <a:solidFill>
                  <a:schemeClr val="accent6">
                    <a:lumMod val="75000"/>
                  </a:schemeClr>
                </a:solidFill>
                <a:hlinkClick r:id="rId15" action="ppaction://hlinksldjump"/>
              </a:rPr>
              <a:t>Todd’s Email </a:t>
            </a:r>
            <a:r>
              <a:rPr lang="en-US" dirty="0" smtClean="0">
                <a:solidFill>
                  <a:schemeClr val="accent6">
                    <a:lumMod val="75000"/>
                  </a:schemeClr>
                </a:solidFill>
                <a:hlinkClick r:id="rId15" action="ppaction://hlinksldjump"/>
              </a:rPr>
              <a:t>Address</a:t>
            </a:r>
            <a:endParaRPr lang="en-US" dirty="0" smtClean="0">
              <a:solidFill>
                <a:schemeClr val="accent6">
                  <a:lumMod val="75000"/>
                </a:schemeClr>
              </a:solidFill>
            </a:endParaRPr>
          </a:p>
          <a:p>
            <a:r>
              <a:rPr lang="en-US" dirty="0" smtClean="0">
                <a:solidFill>
                  <a:schemeClr val="accent6">
                    <a:lumMod val="75000"/>
                  </a:schemeClr>
                </a:solidFill>
                <a:hlinkClick r:id="rId16" action="ppaction://hlinksldjump"/>
              </a:rPr>
              <a:t>Constants</a:t>
            </a:r>
            <a:endParaRPr lang="en-US" dirty="0" smtClean="0">
              <a:solidFill>
                <a:schemeClr val="accent6">
                  <a:lumMod val="75000"/>
                </a:schemeClr>
              </a:solidFill>
            </a:endParaRPr>
          </a:p>
          <a:p>
            <a:r>
              <a:rPr lang="en-US" dirty="0" err="1">
                <a:solidFill>
                  <a:schemeClr val="accent6">
                    <a:lumMod val="75000"/>
                  </a:schemeClr>
                </a:solidFill>
                <a:hlinkClick r:id="rId17" action="ppaction://hlinksldjump"/>
              </a:rPr>
              <a:t>SpeedGradient</a:t>
            </a:r>
            <a:r>
              <a:rPr lang="en-US" dirty="0">
                <a:solidFill>
                  <a:schemeClr val="accent6">
                    <a:lumMod val="75000"/>
                  </a:schemeClr>
                </a:solidFill>
                <a:hlinkClick r:id="rId17" action="ppaction://hlinksldjump"/>
              </a:rPr>
              <a:t>, </a:t>
            </a:r>
            <a:r>
              <a:rPr lang="en-US" dirty="0" err="1">
                <a:solidFill>
                  <a:schemeClr val="accent6">
                    <a:lumMod val="75000"/>
                  </a:schemeClr>
                </a:solidFill>
                <a:hlinkClick r:id="rId17" action="ppaction://hlinksldjump"/>
              </a:rPr>
              <a:t>SpeedDelta</a:t>
            </a:r>
            <a:r>
              <a:rPr lang="en-US" dirty="0">
                <a:solidFill>
                  <a:schemeClr val="accent6">
                    <a:lumMod val="75000"/>
                  </a:schemeClr>
                </a:solidFill>
                <a:hlinkClick r:id="rId17" action="ppaction://hlinksldjump"/>
              </a:rPr>
              <a:t>, </a:t>
            </a:r>
            <a:r>
              <a:rPr lang="en-US" dirty="0" err="1" smtClean="0">
                <a:solidFill>
                  <a:schemeClr val="accent6">
                    <a:lumMod val="75000"/>
                  </a:schemeClr>
                </a:solidFill>
                <a:hlinkClick r:id="rId17" action="ppaction://hlinksldjump"/>
              </a:rPr>
              <a:t>MaxSpreed</a:t>
            </a:r>
            <a:endParaRPr lang="en-US" dirty="0" smtClean="0">
              <a:solidFill>
                <a:schemeClr val="accent6">
                  <a:lumMod val="75000"/>
                </a:schemeClr>
              </a:solidFill>
            </a:endParaRPr>
          </a:p>
          <a:p>
            <a:r>
              <a:rPr lang="en-US" dirty="0">
                <a:solidFill>
                  <a:schemeClr val="accent6">
                    <a:lumMod val="75000"/>
                  </a:schemeClr>
                </a:solidFill>
                <a:hlinkClick r:id="rId18" action="ppaction://hlinksldjump"/>
              </a:rPr>
              <a:t>Using spreadsheet</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016758"/>
          </a:xfrm>
          <a:prstGeom prst="rect">
            <a:avLst/>
          </a:prstGeom>
          <a:noFill/>
        </p:spPr>
        <p:txBody>
          <a:bodyPr wrap="none" rtlCol="0">
            <a:spAutoFit/>
          </a:bodyPr>
          <a:lstStyle/>
          <a:p>
            <a:r>
              <a:rPr lang="en-US" sz="3200" dirty="0" smtClean="0"/>
              <a:t>What I did to present:</a:t>
            </a:r>
          </a:p>
          <a:p>
            <a:pPr lvl="1"/>
            <a:r>
              <a:rPr lang="en-US" dirty="0" smtClean="0"/>
              <a:t>Wrote a batch file:</a:t>
            </a:r>
          </a:p>
          <a:p>
            <a:pPr lvl="2"/>
            <a:r>
              <a:rPr lang="en-US" dirty="0"/>
              <a:t>cd E:\CoolTermWin64Bit</a:t>
            </a:r>
          </a:p>
          <a:p>
            <a:pPr lvl="2"/>
            <a:r>
              <a:rPr lang="en-US" dirty="0"/>
              <a:t>start coolTerm.exe e:\coolTermWin64Bit\connection_settings_zero.stc</a:t>
            </a:r>
          </a:p>
          <a:p>
            <a:pPr lvl="2"/>
            <a:r>
              <a:rPr lang="en-US" dirty="0"/>
              <a:t>arduino.exe"</a:t>
            </a:r>
          </a:p>
          <a:p>
            <a:pPr lvl="2"/>
            <a:r>
              <a:rPr lang="en-US" dirty="0"/>
              <a:t>cd /d E:\ShowOff</a:t>
            </a:r>
          </a:p>
          <a:p>
            <a:pPr lvl="2"/>
            <a:r>
              <a:rPr lang="en-US" dirty="0"/>
              <a:t>start Showoff.exe</a:t>
            </a:r>
          </a:p>
          <a:p>
            <a:pPr lvl="2"/>
            <a:r>
              <a:rPr lang="en-US" dirty="0"/>
              <a:t>cd /D "C:\Program Files\</a:t>
            </a:r>
            <a:r>
              <a:rPr lang="en-US" dirty="0" err="1"/>
              <a:t>FlightGear</a:t>
            </a:r>
            <a:r>
              <a:rPr lang="en-US" dirty="0"/>
              <a:t> 2020.3\bin"</a:t>
            </a:r>
          </a:p>
          <a:p>
            <a:pPr lvl="2"/>
            <a:r>
              <a:rPr lang="en-US" dirty="0"/>
              <a:t>start /high fgfs.exe --launcher</a:t>
            </a:r>
          </a:p>
          <a:p>
            <a:pPr lvl="1"/>
            <a:endParaRPr lang="en-US" dirty="0" smtClean="0"/>
          </a:p>
          <a:p>
            <a:pPr lvl="1"/>
            <a:endParaRPr lang="en-US" dirty="0"/>
          </a:p>
          <a:p>
            <a:pPr lvl="1"/>
            <a:r>
              <a:rPr lang="en-US" dirty="0" smtClean="0"/>
              <a:t>Used </a:t>
            </a:r>
            <a:r>
              <a:rPr lang="en-US" dirty="0" err="1" smtClean="0">
                <a:hlinkClick r:id="rId3"/>
              </a:rPr>
              <a:t>CoolTerm</a:t>
            </a:r>
            <a:r>
              <a:rPr lang="en-US" dirty="0" smtClean="0"/>
              <a:t> to display Arduino Leonardo serial output</a:t>
            </a:r>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smtClean="0"/>
              <a:t>Arduino.exe reports serial output of Arduinos</a:t>
            </a:r>
          </a:p>
          <a:p>
            <a:pPr lvl="1"/>
            <a:endParaRPr lang="en-US" dirty="0"/>
          </a:p>
          <a:p>
            <a:endParaRPr lang="en-US" dirty="0"/>
          </a:p>
        </p:txBody>
      </p:sp>
      <p:sp>
        <p:nvSpPr>
          <p:cNvPr id="3" name="TextBox 2"/>
          <p:cNvSpPr txBox="1"/>
          <p:nvPr/>
        </p:nvSpPr>
        <p:spPr>
          <a:xfrm>
            <a:off x="239712" y="147926"/>
            <a:ext cx="3181512" cy="461665"/>
          </a:xfrm>
          <a:prstGeom prst="rect">
            <a:avLst/>
          </a:prstGeom>
          <a:noFill/>
        </p:spPr>
        <p:txBody>
          <a:bodyPr wrap="none" rtlCol="0">
            <a:spAutoFit/>
          </a:bodyPr>
          <a:lstStyle/>
          <a:p>
            <a:r>
              <a:rPr lang="en-US" sz="2400" dirty="0" smtClean="0">
                <a:solidFill>
                  <a:schemeClr val="accent6">
                    <a:lumMod val="75000"/>
                  </a:schemeClr>
                </a:solidFill>
              </a:rPr>
              <a:t>Presentation Mechanics</a:t>
            </a:r>
            <a:endParaRPr lang="en-US" sz="2400" dirty="0">
              <a:solidFill>
                <a:schemeClr val="accent6">
                  <a:lumMod val="75000"/>
                </a:schemeClr>
              </a:solidFill>
            </a:endParaRPr>
          </a:p>
        </p:txBody>
      </p:sp>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712" y="147926"/>
            <a:ext cx="2372765" cy="461665"/>
          </a:xfrm>
          <a:prstGeom prst="rect">
            <a:avLst/>
          </a:prstGeom>
          <a:noFill/>
        </p:spPr>
        <p:txBody>
          <a:bodyPr wrap="none" rtlCol="0">
            <a:spAutoFit/>
          </a:bodyPr>
          <a:lstStyle/>
          <a:p>
            <a:r>
              <a:rPr lang="en-US" sz="2400" dirty="0" smtClean="0">
                <a:solidFill>
                  <a:schemeClr val="accent6">
                    <a:lumMod val="75000"/>
                  </a:schemeClr>
                </a:solidFill>
              </a:rPr>
              <a:t>Pre-flight Briefing</a:t>
            </a:r>
            <a:endParaRPr lang="en-US" sz="2400" dirty="0">
              <a:solidFill>
                <a:schemeClr val="accent6">
                  <a:lumMod val="75000"/>
                </a:schemeClr>
              </a:solidFill>
            </a:endParaRPr>
          </a:p>
        </p:txBody>
      </p:sp>
      <p:sp>
        <p:nvSpPr>
          <p:cNvPr id="4" name="TextBox 3"/>
          <p:cNvSpPr txBox="1"/>
          <p:nvPr/>
        </p:nvSpPr>
        <p:spPr>
          <a:xfrm>
            <a:off x="7796011" y="5273675"/>
            <a:ext cx="700833" cy="369332"/>
          </a:xfrm>
          <a:prstGeom prst="rect">
            <a:avLst/>
          </a:prstGeom>
          <a:noFill/>
        </p:spPr>
        <p:txBody>
          <a:bodyPr wrap="none" rtlCol="0">
            <a:spAutoFit/>
          </a:bodyPr>
          <a:lstStyle/>
          <a:p>
            <a:r>
              <a:rPr lang="en-US" dirty="0" smtClean="0">
                <a:hlinkClick r:id="rId4" action="ppaction://hlinksldjump"/>
              </a:rPr>
              <a:t>video</a:t>
            </a:r>
            <a:endParaRPr lang="en-US" dirty="0"/>
          </a:p>
        </p:txBody>
      </p: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06475"/>
            <a:ext cx="9459912" cy="1831035"/>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712" y="147926"/>
            <a:ext cx="3974999" cy="461665"/>
          </a:xfrm>
          <a:prstGeom prst="rect">
            <a:avLst/>
          </a:prstGeom>
          <a:noFill/>
        </p:spPr>
        <p:txBody>
          <a:bodyPr wrap="none" rtlCol="0">
            <a:spAutoFit/>
          </a:bodyPr>
          <a:lstStyle/>
          <a:p>
            <a:r>
              <a:rPr lang="en-US" sz="2400" dirty="0" smtClean="0">
                <a:solidFill>
                  <a:schemeClr val="accent6">
                    <a:lumMod val="75000"/>
                  </a:schemeClr>
                </a:solidFill>
              </a:rPr>
              <a:t>Presentation Publicly </a:t>
            </a:r>
            <a:r>
              <a:rPr lang="en-US" sz="2400" dirty="0">
                <a:solidFill>
                  <a:schemeClr val="accent6">
                    <a:lumMod val="75000"/>
                  </a:schemeClr>
                </a:solidFill>
              </a:rPr>
              <a:t>A</a:t>
            </a:r>
            <a:r>
              <a:rPr lang="en-US" sz="2400" dirty="0" smtClean="0">
                <a:solidFill>
                  <a:schemeClr val="accent6">
                    <a:lumMod val="75000"/>
                  </a:schemeClr>
                </a:solidFill>
              </a:rPr>
              <a:t>vailable</a:t>
            </a:r>
            <a:endParaRPr lang="en-US" sz="2400" dirty="0">
              <a:solidFill>
                <a:schemeClr val="accent6">
                  <a:lumMod val="75000"/>
                </a:schemeClr>
              </a:solidFill>
            </a:endParaRPr>
          </a:p>
        </p:txBody>
      </p:sp>
    </p:spTree>
    <p:extLst>
      <p:ext uri="{BB962C8B-B14F-4D97-AF65-F5344CB8AC3E}">
        <p14:creationId xmlns:p14="http://schemas.microsoft.com/office/powerpoint/2010/main" val="53622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12" y="4740275"/>
            <a:ext cx="1671740" cy="369332"/>
          </a:xfrm>
          <a:prstGeom prst="rect">
            <a:avLst/>
          </a:prstGeom>
          <a:noFill/>
        </p:spPr>
        <p:txBody>
          <a:bodyPr wrap="none" rtlCol="0">
            <a:spAutoFit/>
          </a:bodyPr>
          <a:lstStyle/>
          <a:p>
            <a:r>
              <a:rPr lang="en-US" dirty="0" smtClean="0">
                <a:hlinkClick r:id="rId2" action="ppaction://hlinkfile"/>
              </a:rPr>
              <a:t>Video of a flight</a:t>
            </a:r>
            <a:endParaRPr lang="en-US" dirty="0"/>
          </a:p>
        </p:txBody>
      </p:sp>
      <p:sp>
        <p:nvSpPr>
          <p:cNvPr id="5" name="TextBox 4"/>
          <p:cNvSpPr txBox="1"/>
          <p:nvPr/>
        </p:nvSpPr>
        <p:spPr>
          <a:xfrm>
            <a:off x="5918286" y="4740275"/>
            <a:ext cx="2650597" cy="369332"/>
          </a:xfrm>
          <a:prstGeom prst="rect">
            <a:avLst/>
          </a:prstGeom>
          <a:noFill/>
        </p:spPr>
        <p:txBody>
          <a:bodyPr wrap="none" rtlCol="0">
            <a:spAutoFit/>
          </a:bodyPr>
          <a:lstStyle/>
          <a:p>
            <a:r>
              <a:rPr lang="en-US" dirty="0" smtClean="0">
                <a:hlinkClick r:id="rId3" action="ppaction://hlinkfile"/>
              </a:rPr>
              <a:t>Video of Todd on a Trainer</a:t>
            </a:r>
            <a:endParaRPr lang="en-US" dirty="0"/>
          </a:p>
        </p:txBody>
      </p:sp>
      <p:pic>
        <p:nvPicPr>
          <p:cNvPr id="8194"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6841" r="48181" b="15583"/>
          <a:stretch/>
        </p:blipFill>
        <p:spPr bwMode="auto">
          <a:xfrm>
            <a:off x="5918286" y="244475"/>
            <a:ext cx="3749388" cy="427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 r="1926" b="14461"/>
          <a:stretch/>
        </p:blipFill>
        <p:spPr bwMode="auto">
          <a:xfrm>
            <a:off x="315912" y="248475"/>
            <a:ext cx="439522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6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625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802312" y="3911599"/>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3048000" cy="3476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
        <p:nvSpPr>
          <p:cNvPr id="5" name="TextBox 4"/>
          <p:cNvSpPr txBox="1"/>
          <p:nvPr/>
        </p:nvSpPr>
        <p:spPr>
          <a:xfrm>
            <a:off x="239712" y="147926"/>
            <a:ext cx="4641784" cy="461665"/>
          </a:xfrm>
          <a:prstGeom prst="rect">
            <a:avLst/>
          </a:prstGeom>
          <a:noFill/>
        </p:spPr>
        <p:txBody>
          <a:bodyPr wrap="none" rtlCol="0">
            <a:spAutoFit/>
          </a:bodyPr>
          <a:lstStyle/>
          <a:p>
            <a:r>
              <a:rPr lang="en-US" sz="2400" dirty="0" smtClean="0">
                <a:solidFill>
                  <a:schemeClr val="accent6">
                    <a:lumMod val="75000"/>
                  </a:schemeClr>
                </a:solidFill>
              </a:rPr>
              <a:t>Justification Why Todd is Presenting</a:t>
            </a:r>
            <a:endParaRPr lang="en-US" sz="2400" dirty="0">
              <a:solidFill>
                <a:schemeClr val="accent6">
                  <a:lumMod val="75000"/>
                </a:schemeClr>
              </a:solidFill>
            </a:endParaRPr>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264"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2" t="53671" r="71284" b="29407"/>
          <a:stretch/>
        </p:blipFill>
        <p:spPr bwMode="auto">
          <a:xfrm>
            <a:off x="349146" y="3444875"/>
            <a:ext cx="3167165" cy="203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16311" y="3404935"/>
            <a:ext cx="2707536" cy="1477328"/>
          </a:xfrm>
          <a:prstGeom prst="rect">
            <a:avLst/>
          </a:prstGeom>
          <a:noFill/>
        </p:spPr>
        <p:txBody>
          <a:bodyPr wrap="none" rtlCol="0">
            <a:spAutoFit/>
          </a:bodyPr>
          <a:lstStyle/>
          <a:p>
            <a:r>
              <a:rPr lang="en-US" dirty="0" smtClean="0"/>
              <a:t>--enable-</a:t>
            </a:r>
            <a:r>
              <a:rPr lang="en-US" dirty="0" err="1" smtClean="0"/>
              <a:t>terrasync</a:t>
            </a:r>
            <a:endParaRPr lang="en-US" dirty="0" smtClean="0"/>
          </a:p>
          <a:p>
            <a:r>
              <a:rPr lang="en-US" dirty="0" smtClean="0"/>
              <a:t>--</a:t>
            </a:r>
            <a:r>
              <a:rPr lang="en-US" dirty="0" err="1" smtClean="0"/>
              <a:t>fov</a:t>
            </a:r>
            <a:r>
              <a:rPr lang="en-US" dirty="0" smtClean="0"/>
              <a:t>=54.4</a:t>
            </a:r>
          </a:p>
          <a:p>
            <a:r>
              <a:rPr lang="en-US" dirty="0" smtClean="0"/>
              <a:t>--enable-auto-coordination</a:t>
            </a:r>
          </a:p>
          <a:p>
            <a:r>
              <a:rPr lang="en-US" dirty="0" smtClean="0"/>
              <a:t>--disable-clouds</a:t>
            </a:r>
          </a:p>
          <a:p>
            <a:r>
              <a:rPr lang="en-US" dirty="0" smtClean="0"/>
              <a:t>--visibility=39496</a:t>
            </a:r>
            <a:endParaRPr lang="en-US" dirty="0"/>
          </a:p>
        </p:txBody>
      </p:sp>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625475"/>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921345"/>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921345"/>
            <a:ext cx="4068037" cy="646331"/>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smtClean="0"/>
          </a:p>
          <a:p>
            <a:r>
              <a:rPr lang="en-US" dirty="0" smtClean="0"/>
              <a:t>In Vermillion Ohio</a:t>
            </a:r>
            <a:endParaRPr lang="en-US" dirty="0"/>
          </a:p>
        </p:txBody>
      </p:sp>
      <p:sp>
        <p:nvSpPr>
          <p:cNvPr id="2" name="TextBox 1"/>
          <p:cNvSpPr txBox="1"/>
          <p:nvPr/>
        </p:nvSpPr>
        <p:spPr>
          <a:xfrm>
            <a:off x="6466001" y="4708649"/>
            <a:ext cx="1632178" cy="369332"/>
          </a:xfrm>
          <a:prstGeom prst="rect">
            <a:avLst/>
          </a:prstGeom>
          <a:noFill/>
        </p:spPr>
        <p:txBody>
          <a:bodyPr wrap="none" rtlCol="0">
            <a:spAutoFit/>
          </a:bodyPr>
          <a:lstStyle/>
          <a:p>
            <a:r>
              <a:rPr lang="en-US" dirty="0" smtClean="0"/>
              <a:t>Lake Constance</a:t>
            </a:r>
            <a:endParaRPr lang="en-US" dirty="0"/>
          </a:p>
        </p:txBody>
      </p:sp>
      <p:sp>
        <p:nvSpPr>
          <p:cNvPr id="8" name="TextBox 7"/>
          <p:cNvSpPr txBox="1"/>
          <p:nvPr/>
        </p:nvSpPr>
        <p:spPr>
          <a:xfrm>
            <a:off x="239712" y="147926"/>
            <a:ext cx="3320845" cy="461665"/>
          </a:xfrm>
          <a:prstGeom prst="rect">
            <a:avLst/>
          </a:prstGeom>
          <a:noFill/>
        </p:spPr>
        <p:txBody>
          <a:bodyPr wrap="none" rtlCol="0">
            <a:spAutoFit/>
          </a:bodyPr>
          <a:lstStyle/>
          <a:p>
            <a:r>
              <a:rPr lang="en-US" sz="2400" dirty="0" smtClean="0">
                <a:solidFill>
                  <a:schemeClr val="accent6">
                    <a:lumMod val="75000"/>
                  </a:schemeClr>
                </a:solidFill>
              </a:rPr>
              <a:t>Presentation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580486"/>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in Oshkosh,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946748"/>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
        <p:nvSpPr>
          <p:cNvPr id="8" name="TextBox 7"/>
          <p:cNvSpPr txBox="1"/>
          <p:nvPr/>
        </p:nvSpPr>
        <p:spPr>
          <a:xfrm>
            <a:off x="239712" y="147926"/>
            <a:ext cx="4480586" cy="461665"/>
          </a:xfrm>
          <a:prstGeom prst="rect">
            <a:avLst/>
          </a:prstGeom>
          <a:noFill/>
        </p:spPr>
        <p:txBody>
          <a:bodyPr wrap="none" rtlCol="0">
            <a:spAutoFit/>
          </a:bodyPr>
          <a:lstStyle/>
          <a:p>
            <a:r>
              <a:rPr lang="en-US" sz="2400" dirty="0" smtClean="0">
                <a:solidFill>
                  <a:schemeClr val="accent6">
                    <a:lumMod val="75000"/>
                  </a:schemeClr>
                </a:solidFill>
              </a:rPr>
              <a:t>How Todd Got Involved in Aviation</a:t>
            </a:r>
            <a:endParaRPr lang="en-US" sz="2400" dirty="0">
              <a:solidFill>
                <a:schemeClr val="accent6">
                  <a:lumMod val="75000"/>
                </a:schemeClr>
              </a:solidFill>
            </a:endParaRPr>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262"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41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a:t>
            </a:r>
            <a:r>
              <a:rPr lang="en-US" b="1" i="1" dirty="0" smtClean="0"/>
              <a:t>but it was boring</a:t>
            </a:r>
            <a:r>
              <a:rPr lang="en-US" dirty="0" smtClean="0"/>
              <a:t>.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spTree>
    <p:extLst>
      <p:ext uri="{BB962C8B-B14F-4D97-AF65-F5344CB8AC3E}">
        <p14:creationId xmlns:p14="http://schemas.microsoft.com/office/powerpoint/2010/main" val="37693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442844797"/>
              </p:ext>
            </p:extLst>
          </p:nvPr>
        </p:nvGraphicFramePr>
        <p:xfrm>
          <a:off x="2765425" y="2835275"/>
          <a:ext cx="2009775" cy="571500"/>
        </p:xfrm>
        <a:graphic>
          <a:graphicData uri="http://schemas.openxmlformats.org/presentationml/2006/ole">
            <mc:AlternateContent xmlns:mc="http://schemas.openxmlformats.org/markup-compatibility/2006">
              <mc:Choice xmlns:v="urn:schemas-microsoft-com:vml" Requires="v">
                <p:oleObj spid="_x0000_s7223" name="Packager Shell Object" showAsIcon="1" r:id="rId3" imgW="2009160" imgH="571320" progId="Package">
                  <p:embed/>
                </p:oleObj>
              </mc:Choice>
              <mc:Fallback>
                <p:oleObj name="Packager Shell Object" showAsIcon="1" r:id="rId3" imgW="2009160" imgH="571320" progId="Pack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2835275"/>
                        <a:ext cx="2009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913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5512" y="854075"/>
            <a:ext cx="5722144" cy="2031325"/>
          </a:xfrm>
          <a:prstGeom prst="rect">
            <a:avLst/>
          </a:prstGeom>
          <a:noFill/>
        </p:spPr>
        <p:txBody>
          <a:bodyPr wrap="none" rtlCol="0">
            <a:spAutoFit/>
          </a:bodyPr>
          <a:lstStyle/>
          <a:p>
            <a:r>
              <a:rPr lang="en-US" dirty="0" smtClean="0"/>
              <a:t>Hamm’s suggestions</a:t>
            </a:r>
          </a:p>
          <a:p>
            <a:pPr lvl="1"/>
            <a:r>
              <a:rPr lang="en-US" dirty="0" smtClean="0"/>
              <a:t>Header each slide</a:t>
            </a:r>
          </a:p>
          <a:p>
            <a:pPr lvl="1"/>
            <a:r>
              <a:rPr lang="en-US" dirty="0" smtClean="0"/>
              <a:t>Should </a:t>
            </a:r>
            <a:r>
              <a:rPr lang="en-US" dirty="0" err="1" smtClean="0"/>
              <a:t>url</a:t>
            </a:r>
            <a:r>
              <a:rPr lang="en-US" dirty="0" smtClean="0"/>
              <a:t> of </a:t>
            </a:r>
            <a:r>
              <a:rPr lang="en-US" dirty="0" err="1" smtClean="0"/>
              <a:t>presenation</a:t>
            </a:r>
            <a:r>
              <a:rPr lang="en-US" dirty="0" smtClean="0"/>
              <a:t> go first</a:t>
            </a:r>
          </a:p>
          <a:p>
            <a:pPr lvl="1"/>
            <a:r>
              <a:rPr lang="en-US" dirty="0" smtClean="0"/>
              <a:t>Why did you want to control a simulator with you bike</a:t>
            </a:r>
          </a:p>
          <a:p>
            <a:pPr lvl="1"/>
            <a:r>
              <a:rPr lang="en-US" dirty="0" smtClean="0"/>
              <a:t>Speed sensor picture; bottom bracket picture</a:t>
            </a:r>
          </a:p>
          <a:p>
            <a:pPr lvl="1"/>
            <a:r>
              <a:rPr lang="en-US" dirty="0" smtClean="0"/>
              <a:t>Picture of Todd on the trainer</a:t>
            </a:r>
          </a:p>
          <a:p>
            <a:endParaRPr lang="en-US" dirty="0"/>
          </a:p>
        </p:txBody>
      </p:sp>
    </p:spTree>
    <p:extLst>
      <p:ext uri="{BB962C8B-B14F-4D97-AF65-F5344CB8AC3E}">
        <p14:creationId xmlns:p14="http://schemas.microsoft.com/office/powerpoint/2010/main" val="2246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1475343"/>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1475343"/>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2237343"/>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2237343"/>
                <a:ext cx="7089954" cy="675057"/>
              </a:xfrm>
              <a:prstGeom prst="rect">
                <a:avLst/>
              </a:prstGeom>
              <a:blipFill rotWithShape="1">
                <a:blip r:embed="rId4"/>
                <a:stretch>
                  <a:fillRect l="-774"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601015"/>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601015"/>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3000933"/>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3000933"/>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9419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941943"/>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685143"/>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685143"/>
                <a:ext cx="2426177"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239712" y="147926"/>
            <a:ext cx="2108462" cy="461665"/>
          </a:xfrm>
          <a:prstGeom prst="rect">
            <a:avLst/>
          </a:prstGeom>
          <a:noFill/>
        </p:spPr>
        <p:txBody>
          <a:bodyPr wrap="none" rtlCol="0">
            <a:spAutoFit/>
          </a:bodyPr>
          <a:lstStyle/>
          <a:p>
            <a:r>
              <a:rPr lang="en-US" sz="2400" dirty="0" smtClean="0">
                <a:solidFill>
                  <a:schemeClr val="accent6">
                    <a:lumMod val="75000"/>
                  </a:schemeClr>
                </a:solidFill>
              </a:rPr>
              <a:t>Rotations Math</a:t>
            </a:r>
            <a:endParaRPr lang="en-US" sz="2400" dirty="0">
              <a:solidFill>
                <a:schemeClr val="accent6">
                  <a:lumMod val="75000"/>
                </a:schemeClr>
              </a:solidFill>
            </a:endParaRPr>
          </a:p>
        </p:txBody>
      </p:sp>
    </p:spTree>
    <p:extLst>
      <p:ext uri="{BB962C8B-B14F-4D97-AF65-F5344CB8AC3E}">
        <p14:creationId xmlns:p14="http://schemas.microsoft.com/office/powerpoint/2010/main" val="48789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06" y="813839"/>
                <a:ext cx="10155572" cy="871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1</m:t>
                                  </m:r>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1</m:t>
                                  </m:r>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06" y="813839"/>
                <a:ext cx="10155572" cy="87158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81024"/>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81024"/>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752829"/>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752829"/>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2305901"/>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2305901"/>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727926"/>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727926"/>
                <a:ext cx="6451317" cy="390748"/>
              </a:xfrm>
              <a:prstGeom prst="rect">
                <a:avLst/>
              </a:prstGeom>
              <a:blipFill rotWithShape="1">
                <a:blip r:embed="rId7"/>
                <a:stretch>
                  <a:fillRect b="-6154"/>
                </a:stretch>
              </a:blipFill>
            </p:spPr>
            <p:txBody>
              <a:bodyPr/>
              <a:lstStyle/>
              <a:p>
                <a:r>
                  <a:rPr lang="en-US">
                    <a:noFill/>
                  </a:rPr>
                  <a:t> </a:t>
                </a:r>
              </a:p>
            </p:txBody>
          </p:sp>
        </mc:Fallback>
      </mc:AlternateContent>
      <p:sp>
        <p:nvSpPr>
          <p:cNvPr id="7" name="TextBox 6"/>
          <p:cNvSpPr txBox="1"/>
          <p:nvPr/>
        </p:nvSpPr>
        <p:spPr>
          <a:xfrm>
            <a:off x="3305171" y="3268953"/>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668156"/>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668156"/>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4162364"/>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4162364"/>
                <a:ext cx="3096360"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39712" y="147926"/>
            <a:ext cx="2411558" cy="461665"/>
          </a:xfrm>
          <a:prstGeom prst="rect">
            <a:avLst/>
          </a:prstGeom>
          <a:noFill/>
        </p:spPr>
        <p:txBody>
          <a:bodyPr wrap="none" rtlCol="0">
            <a:spAutoFit/>
          </a:bodyPr>
          <a:lstStyle/>
          <a:p>
            <a:r>
              <a:rPr lang="en-US" sz="2400" dirty="0" smtClean="0">
                <a:solidFill>
                  <a:schemeClr val="accent6">
                    <a:lumMod val="75000"/>
                  </a:schemeClr>
                </a:solidFill>
              </a:rPr>
              <a:t>Speed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22392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820614"/>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820614"/>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1202368"/>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1202368"/>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2551349"/>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2551349"/>
                <a:ext cx="9336723" cy="664926"/>
              </a:xfrm>
              <a:prstGeom prst="rect">
                <a:avLst/>
              </a:prstGeom>
              <a:blipFill rotWithShape="1">
                <a:blip r:embed="rId5"/>
                <a:stretch>
                  <a:fillRect/>
                </a:stretch>
              </a:blipFill>
            </p:spPr>
            <p:txBody>
              <a:bodyPr/>
              <a:lstStyle/>
              <a:p>
                <a:r>
                  <a:rPr lang="en-US">
                    <a:noFill/>
                  </a:rPr>
                  <a:t> </a:t>
                </a:r>
              </a:p>
            </p:txBody>
          </p:sp>
        </mc:Fallback>
      </mc:AlternateContent>
      <p:sp>
        <p:nvSpPr>
          <p:cNvPr id="5" name="TextBox 4"/>
          <p:cNvSpPr txBox="1"/>
          <p:nvPr/>
        </p:nvSpPr>
        <p:spPr>
          <a:xfrm>
            <a:off x="239712" y="147926"/>
            <a:ext cx="3712170" cy="461665"/>
          </a:xfrm>
          <a:prstGeom prst="rect">
            <a:avLst/>
          </a:prstGeom>
          <a:noFill/>
        </p:spPr>
        <p:txBody>
          <a:bodyPr wrap="none" rtlCol="0">
            <a:spAutoFit/>
          </a:bodyPr>
          <a:lstStyle/>
          <a:p>
            <a:r>
              <a:rPr lang="en-US" sz="2400" dirty="0" smtClean="0">
                <a:solidFill>
                  <a:schemeClr val="accent6">
                    <a:lumMod val="75000"/>
                  </a:schemeClr>
                </a:solidFill>
              </a:rPr>
              <a:t>Throttle Position Calculation</a:t>
            </a:r>
            <a:endParaRPr lang="en-US" sz="2400" dirty="0">
              <a:solidFill>
                <a:schemeClr val="accent6">
                  <a:lumMod val="75000"/>
                </a:schemeClr>
              </a:solidFill>
            </a:endParaRPr>
          </a:p>
        </p:txBody>
      </p:sp>
    </p:spTree>
    <p:extLst>
      <p:ext uri="{BB962C8B-B14F-4D97-AF65-F5344CB8AC3E}">
        <p14:creationId xmlns:p14="http://schemas.microsoft.com/office/powerpoint/2010/main" val="156325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632361"/>
            <a:ext cx="5715000" cy="428252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49312" y="5090536"/>
            <a:ext cx="8402172" cy="461665"/>
          </a:xfrm>
          <a:prstGeom prst="rect">
            <a:avLst/>
          </a:prstGeom>
          <a:noFill/>
        </p:spPr>
        <p:txBody>
          <a:bodyPr wrap="none" rtlCol="0">
            <a:spAutoFit/>
          </a:bodyPr>
          <a:lstStyle/>
          <a:p>
            <a:r>
              <a:rPr lang="en-US" dirty="0" smtClean="0"/>
              <a:t>Initially, bike trainer to flight stick throttle innovation required </a:t>
            </a:r>
            <a:r>
              <a:rPr lang="en-US" sz="2400" i="1" dirty="0" smtClean="0"/>
              <a:t>elevated privileges</a:t>
            </a:r>
            <a:r>
              <a:rPr lang="en-US" dirty="0" smtClean="0"/>
              <a:t>.</a:t>
            </a:r>
            <a:endParaRPr lang="en-US" dirty="0"/>
          </a:p>
        </p:txBody>
      </p:sp>
      <p:sp>
        <p:nvSpPr>
          <p:cNvPr id="6" name="TextBox 5"/>
          <p:cNvSpPr txBox="1"/>
          <p:nvPr/>
        </p:nvSpPr>
        <p:spPr>
          <a:xfrm>
            <a:off x="239712" y="147926"/>
            <a:ext cx="4687886" cy="461665"/>
          </a:xfrm>
          <a:prstGeom prst="rect">
            <a:avLst/>
          </a:prstGeom>
          <a:noFill/>
        </p:spPr>
        <p:txBody>
          <a:bodyPr wrap="none" rtlCol="0">
            <a:spAutoFit/>
          </a:bodyPr>
          <a:lstStyle/>
          <a:p>
            <a:r>
              <a:rPr lang="en-US" sz="2400" dirty="0" smtClean="0">
                <a:solidFill>
                  <a:schemeClr val="accent6">
                    <a:lumMod val="75000"/>
                  </a:schemeClr>
                </a:solidFill>
              </a:rPr>
              <a:t>More of Todd’s Aviation Background</a:t>
            </a:r>
            <a:endParaRPr lang="en-US" sz="2400" dirty="0">
              <a:solidFill>
                <a:schemeClr val="accent6">
                  <a:lumMod val="75000"/>
                </a:schemeClr>
              </a:solidFill>
            </a:endParaRPr>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595947"/>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2" y="2044319"/>
            <a:ext cx="5086350" cy="28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904343"/>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
        <p:nvSpPr>
          <p:cNvPr id="7" name="TextBox 6"/>
          <p:cNvSpPr txBox="1"/>
          <p:nvPr/>
        </p:nvSpPr>
        <p:spPr>
          <a:xfrm>
            <a:off x="239712" y="147926"/>
            <a:ext cx="1475404" cy="461665"/>
          </a:xfrm>
          <a:prstGeom prst="rect">
            <a:avLst/>
          </a:prstGeom>
          <a:noFill/>
        </p:spPr>
        <p:txBody>
          <a:bodyPr wrap="none" rtlCol="0">
            <a:spAutoFit/>
          </a:bodyPr>
          <a:lstStyle/>
          <a:p>
            <a:r>
              <a:rPr lang="en-US" sz="2400" dirty="0" err="1" smtClean="0">
                <a:solidFill>
                  <a:schemeClr val="accent6">
                    <a:lumMod val="75000"/>
                  </a:schemeClr>
                </a:solidFill>
              </a:rPr>
              <a:t>FlightGear</a:t>
            </a:r>
            <a:endParaRPr lang="en-US" sz="2400" dirty="0">
              <a:solidFill>
                <a:schemeClr val="accent6">
                  <a:lumMod val="75000"/>
                </a:schemeClr>
              </a:solidFill>
            </a:endParaRPr>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96031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497155"/>
            <a:ext cx="2742119" cy="2938320"/>
          </a:xfrm>
          <a:prstGeom prst="rect">
            <a:avLst/>
          </a:prstGeom>
          <a:noFill/>
          <a:ln>
            <a:noFill/>
          </a:ln>
        </p:spPr>
      </p:pic>
      <p:sp>
        <p:nvSpPr>
          <p:cNvPr id="7" name="Freeform 6"/>
          <p:cNvSpPr/>
          <p:nvPr/>
        </p:nvSpPr>
        <p:spPr>
          <a:xfrm>
            <a:off x="1920239" y="3417395"/>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696427"/>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3063875"/>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3051635"/>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p:cNvSpPr txBox="1"/>
          <p:nvPr/>
        </p:nvSpPr>
        <p:spPr>
          <a:xfrm>
            <a:off x="239712" y="147926"/>
            <a:ext cx="1757532" cy="461665"/>
          </a:xfrm>
          <a:prstGeom prst="rect">
            <a:avLst/>
          </a:prstGeom>
          <a:noFill/>
        </p:spPr>
        <p:txBody>
          <a:bodyPr wrap="none" rtlCol="0">
            <a:spAutoFit/>
          </a:bodyPr>
          <a:lstStyle/>
          <a:p>
            <a:r>
              <a:rPr lang="en-US" sz="2400" dirty="0" smtClean="0">
                <a:solidFill>
                  <a:schemeClr val="accent6">
                    <a:lumMod val="75000"/>
                  </a:schemeClr>
                </a:solidFill>
              </a:rPr>
              <a:t>Throttle Axis</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701675"/>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1212875"/>
            <a:ext cx="5586840" cy="3138479"/>
          </a:xfrm>
          <a:prstGeom prst="rect">
            <a:avLst/>
          </a:prstGeom>
          <a:noFill/>
          <a:ln>
            <a:noFill/>
          </a:ln>
        </p:spPr>
      </p:pic>
      <p:sp>
        <p:nvSpPr>
          <p:cNvPr id="4" name="TextBox 3"/>
          <p:cNvSpPr txBox="1"/>
          <p:nvPr/>
        </p:nvSpPr>
        <p:spPr>
          <a:xfrm>
            <a:off x="2077920" y="4432714"/>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
        <p:nvSpPr>
          <p:cNvPr id="5" name="Freeform 4"/>
          <p:cNvSpPr/>
          <p:nvPr/>
        </p:nvSpPr>
        <p:spPr>
          <a:xfrm rot="21054388">
            <a:off x="5036250" y="2583362"/>
            <a:ext cx="4611914"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chemeClr val="accent2">
              <a:alpha val="70000"/>
            </a:scheme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6" name="TextBox 5"/>
          <p:cNvSpPr txBox="1"/>
          <p:nvPr/>
        </p:nvSpPr>
        <p:spPr>
          <a:xfrm rot="20972030">
            <a:off x="7538693" y="2675678"/>
            <a:ext cx="1632498" cy="369332"/>
          </a:xfrm>
          <a:prstGeom prst="rect">
            <a:avLst/>
          </a:prstGeom>
          <a:noFill/>
        </p:spPr>
        <p:txBody>
          <a:bodyPr wrap="none" rtlCol="0">
            <a:spAutoFit/>
          </a:bodyPr>
          <a:lstStyle/>
          <a:p>
            <a:r>
              <a:rPr lang="en-US" dirty="0" smtClean="0"/>
              <a:t>Bottom bracket</a:t>
            </a:r>
            <a:endParaRPr lang="en-US" dirty="0"/>
          </a:p>
        </p:txBody>
      </p:sp>
      <p:sp>
        <p:nvSpPr>
          <p:cNvPr id="7" name="TextBox 6"/>
          <p:cNvSpPr txBox="1"/>
          <p:nvPr/>
        </p:nvSpPr>
        <p:spPr>
          <a:xfrm>
            <a:off x="239712" y="147926"/>
            <a:ext cx="3113609" cy="461665"/>
          </a:xfrm>
          <a:prstGeom prst="rect">
            <a:avLst/>
          </a:prstGeom>
          <a:noFill/>
        </p:spPr>
        <p:txBody>
          <a:bodyPr wrap="none" rtlCol="0">
            <a:spAutoFit/>
          </a:bodyPr>
          <a:lstStyle/>
          <a:p>
            <a:r>
              <a:rPr lang="en-US" sz="2400" dirty="0" smtClean="0">
                <a:solidFill>
                  <a:schemeClr val="accent6">
                    <a:lumMod val="75000"/>
                  </a:schemeClr>
                </a:solidFill>
              </a:rPr>
              <a:t>Todd’s Bike on a Trainer</a:t>
            </a:r>
            <a:endParaRPr lang="en-US" sz="240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2545</TotalTime>
  <Words>3449</Words>
  <Application>Microsoft Office PowerPoint</Application>
  <PresentationFormat>Custom</PresentationFormat>
  <Paragraphs>693</Paragraphs>
  <Slides>59</Slides>
  <Notes>52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Default</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396</cp:revision>
  <dcterms:created xsi:type="dcterms:W3CDTF">2022-12-24T11:04:31Z</dcterms:created>
  <dcterms:modified xsi:type="dcterms:W3CDTF">2024-03-07T15:00:46Z</dcterms:modified>
</cp:coreProperties>
</file>